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77" r:id="rId7"/>
    <p:sldId id="259" r:id="rId8"/>
    <p:sldId id="265" r:id="rId9"/>
    <p:sldId id="266" r:id="rId10"/>
    <p:sldId id="267" r:id="rId11"/>
    <p:sldId id="276" r:id="rId12"/>
    <p:sldId id="268" r:id="rId13"/>
    <p:sldId id="269" r:id="rId14"/>
    <p:sldId id="270" r:id="rId15"/>
    <p:sldId id="271" r:id="rId16"/>
    <p:sldId id="26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5082-FC2E-2873-1986-DF01F3C6E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2C421-2185-F8B5-6899-9404B2C33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5E7FB-D437-0D38-43A3-6A115723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9682-EFCD-389A-CCD3-5DD1931C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59958-36D5-3545-F49F-03E49BD9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1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1F77-0EE2-448F-3626-BE1386C9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80A5-4E03-806A-C0D8-ABE6D834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ABF9A-7333-E3B0-4ED3-2194ECE6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B435-15C2-0384-D5AD-31CF0079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17C9F-9DB0-48B8-8C5A-79BDFC82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77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FE564-E02F-6EE0-BAB7-7AE4391BB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3F937-33EB-14DA-3054-7B397C3C0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5DDE-2DFF-BF25-FBE1-2286C850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A1E7D-0BD0-509C-0893-FCD91518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C342-281F-6D49-3A89-30CB741D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29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3409-8FF0-51B9-0B8D-2F0E1715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3D55-169C-4A75-2E21-49B1E642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54FB-7404-6C46-9251-36A7197D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1B3B-5B33-54E6-07CF-72197D9C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AA31-F4A7-42BA-730A-6AF77A57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99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F204-1D21-3EC3-F902-DA2F4AEE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D232C-AFB1-EE4B-D4A1-EE9489A1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56ED-E228-EF8B-A7C1-38824300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454A-D13A-D21A-B345-6D629606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3197B-9084-03DD-0DDA-02891FD6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7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820F-5999-ED2C-AF00-CE702468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A733-A523-0DB5-5B76-BD861839D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5A48C-A1AC-1F39-99A0-FBBD4EF72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6B06B-B0DC-FC7A-F417-43308D6C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69541-29D9-7EE4-6F9A-1828202D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9EE53-DF32-60FF-B65F-B9100A6E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2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A5C-C48F-BB70-7015-11FFB55E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4C1E-E1DD-5F72-A2E3-36C6672C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EC6F-7D9C-7248-1660-E94870831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689A6-10F5-944D-D796-B4055AAC3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153-16FD-FB2D-DD00-BB2422934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2C803-B72A-F7FF-B586-5C3C1B54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EF00E-CD20-1EE7-B81D-8A01827D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0AE5F-2BE1-AD3D-8F9A-A99D618E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9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73BD-EB56-0968-AA36-4FD448D4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61E97-2B2C-AA71-0006-65490C39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4BDB8-3834-275E-0504-50DEEDF9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12D3F-B602-B00F-9DAB-4545E871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83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4FD3-FDCE-9B15-9869-AFB83389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46C14-710C-B7A6-8592-01F86ACF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A1494-4D5B-15F4-EF17-4D2A61BF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47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6831-ACC5-CCE4-F747-CAEFB616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1D49-7F8D-468C-3582-11ED8AB5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71A84-3D9F-113B-0976-913B9EDC6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64A33-9E8F-0B15-CCAC-7FDDD18D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4465A-7FB0-97EF-452B-9A5C2A28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11FC-56B4-27E8-D630-26A9AB10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8E20-9F12-6E12-1B1C-E4734157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85EEE-7FC8-E614-A9A0-13E4A89A6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B9C0E-40D7-6AF2-468E-B2880041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0E239-BE68-A037-3F76-1289166E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033AF-4D7D-460F-CDEE-2BCF8D4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5D8F2-F328-82BE-7979-85825A3B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74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C9C1E-711E-A2CA-0853-6C062C7A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6BF9-D191-A0FF-7B2A-F0CFBBEB2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10B5-9746-4ACB-0AE3-53FE18EEA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792C-82BB-1804-8CC1-5C94963AD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B59E3-9AD3-E205-F055-FCD9A75A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50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7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audio" Target="../media/media4.wav"/><Relationship Id="rId16" Type="http://schemas.openxmlformats.org/officeDocument/2006/relationships/image" Target="../media/image41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.jpeg"/><Relationship Id="rId5" Type="http://schemas.microsoft.com/office/2007/relationships/media" Target="../media/media6.wav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audio" Target="../media/media5.wav"/><Relationship Id="rId9" Type="http://schemas.openxmlformats.org/officeDocument/2006/relationships/image" Target="../media/image12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6FA927-06C0-905B-16FE-21FF03EC408A}"/>
              </a:ext>
            </a:extLst>
          </p:cNvPr>
          <p:cNvSpPr/>
          <p:nvPr/>
        </p:nvSpPr>
        <p:spPr>
          <a:xfrm>
            <a:off x="4420478" y="5417312"/>
            <a:ext cx="3332572" cy="111279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E849B-DBF4-A636-FB53-70016F69A642}"/>
              </a:ext>
            </a:extLst>
          </p:cNvPr>
          <p:cNvSpPr/>
          <p:nvPr/>
        </p:nvSpPr>
        <p:spPr>
          <a:xfrm>
            <a:off x="8109530" y="3793191"/>
            <a:ext cx="3332572" cy="134222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CD643-647D-1034-EB86-F1E14D07D5D0}"/>
              </a:ext>
            </a:extLst>
          </p:cNvPr>
          <p:cNvSpPr/>
          <p:nvPr/>
        </p:nvSpPr>
        <p:spPr>
          <a:xfrm>
            <a:off x="731428" y="3793191"/>
            <a:ext cx="3332572" cy="134222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ED82-02E3-CD9E-D65C-47E4D4EF3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684" y="236173"/>
            <a:ext cx="11457432" cy="251460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Helvetica" panose="020B0604020202020204" pitchFamily="2" charset="0"/>
              </a:rPr>
              <a:t>Style Transfer of Audio </a:t>
            </a:r>
            <a:r>
              <a:rPr lang="fr-FR" b="1" dirty="0" err="1">
                <a:latin typeface="Helvetica" panose="020B0604020202020204" pitchFamily="2" charset="0"/>
              </a:rPr>
              <a:t>Effects</a:t>
            </a:r>
            <a:r>
              <a:rPr lang="fr-FR" b="1" dirty="0">
                <a:latin typeface="Helvetica" panose="020B0604020202020204" pitchFamily="2" charset="0"/>
              </a:rPr>
              <a:t> </a:t>
            </a:r>
            <a:r>
              <a:rPr lang="fr-FR" b="1" dirty="0" err="1">
                <a:latin typeface="Helvetica" panose="020B0604020202020204" pitchFamily="2" charset="0"/>
              </a:rPr>
              <a:t>with</a:t>
            </a:r>
            <a:r>
              <a:rPr lang="fr-FR" b="1" dirty="0">
                <a:latin typeface="Helvetica" panose="020B0604020202020204" pitchFamily="2" charset="0"/>
              </a:rPr>
              <a:t> </a:t>
            </a:r>
            <a:r>
              <a:rPr lang="fr-FR" b="1" dirty="0" err="1">
                <a:latin typeface="Helvetica" panose="020B0604020202020204" pitchFamily="2" charset="0"/>
              </a:rPr>
              <a:t>Differenciable</a:t>
            </a:r>
            <a:r>
              <a:rPr lang="fr-FR" b="1" dirty="0">
                <a:latin typeface="Helvetica" panose="020B0604020202020204" pitchFamily="2" charset="0"/>
              </a:rPr>
              <a:t> Signal </a:t>
            </a:r>
            <a:r>
              <a:rPr lang="fr-FR" b="1" dirty="0" err="1">
                <a:latin typeface="Helvetica" panose="020B0604020202020204" pitchFamily="2" charset="0"/>
              </a:rPr>
              <a:t>Processing</a:t>
            </a:r>
            <a:endParaRPr lang="fr-FR" b="1" dirty="0">
              <a:latin typeface="Helvetica" panose="020B060402020202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183B8-1E43-2B2B-4A7D-4D17C6B0F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764" y="2965310"/>
            <a:ext cx="9144000" cy="516984"/>
          </a:xfrm>
        </p:spPr>
        <p:txBody>
          <a:bodyPr/>
          <a:lstStyle/>
          <a:p>
            <a:r>
              <a:rPr lang="fr-FR" dirty="0"/>
              <a:t>Adhémar de Senneville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616F5-53B7-E4DA-127E-803AA4424E7A}"/>
              </a:ext>
            </a:extLst>
          </p:cNvPr>
          <p:cNvSpPr txBox="1"/>
          <p:nvPr/>
        </p:nvSpPr>
        <p:spPr>
          <a:xfrm>
            <a:off x="841156" y="3872192"/>
            <a:ext cx="311200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Input Sound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D0E12-630D-104A-AD1B-44CD98D80F89}"/>
              </a:ext>
            </a:extLst>
          </p:cNvPr>
          <p:cNvSpPr txBox="1"/>
          <p:nvPr/>
        </p:nvSpPr>
        <p:spPr>
          <a:xfrm>
            <a:off x="8229601" y="3872192"/>
            <a:ext cx="31120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Output Sound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EE336-38CF-EA86-4C20-B9F18EE509C1}"/>
              </a:ext>
            </a:extLst>
          </p:cNvPr>
          <p:cNvSpPr txBox="1"/>
          <p:nvPr/>
        </p:nvSpPr>
        <p:spPr>
          <a:xfrm>
            <a:off x="4530760" y="5513887"/>
            <a:ext cx="31120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Reference Sound</a:t>
            </a:r>
          </a:p>
        </p:txBody>
      </p:sp>
      <p:pic>
        <p:nvPicPr>
          <p:cNvPr id="1026" name="Picture 2" descr="6,700+ Sound Wave Stock Videos - iStock">
            <a:extLst>
              <a:ext uri="{FF2B5EF4-FFF2-40B4-BE49-F238E27FC236}">
                <a16:creationId xmlns:a16="http://schemas.microsoft.com/office/drawing/2014/main" id="{EA39ABBD-30F9-9BB9-457E-4462E872E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9336" r="31818" b="38792"/>
          <a:stretch/>
        </p:blipFill>
        <p:spPr bwMode="auto">
          <a:xfrm>
            <a:off x="5808152" y="5879669"/>
            <a:ext cx="1553232" cy="5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6,700+ Sound Wave Stock Videos - iStock">
            <a:extLst>
              <a:ext uri="{FF2B5EF4-FFF2-40B4-BE49-F238E27FC236}">
                <a16:creationId xmlns:a16="http://schemas.microsoft.com/office/drawing/2014/main" id="{3771E77F-DCF5-E249-ABF1-2E24DFA0E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874982" y="4276237"/>
            <a:ext cx="1795410" cy="7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6,700+ Sound Wave Stock Videos - iStock">
            <a:extLst>
              <a:ext uri="{FF2B5EF4-FFF2-40B4-BE49-F238E27FC236}">
                <a16:creationId xmlns:a16="http://schemas.microsoft.com/office/drawing/2014/main" id="{1ABD8096-B821-D670-BDC7-030AC1808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3" r="65909" b="36788"/>
          <a:stretch/>
        </p:blipFill>
        <p:spPr bwMode="auto">
          <a:xfrm>
            <a:off x="9274950" y="4259842"/>
            <a:ext cx="1795410" cy="7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6C0143-4F45-6196-7A3B-6D0E0DA9FD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064000" y="4464305"/>
            <a:ext cx="40455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B59AAE-F6E9-00C2-E75C-668781C2762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86764" y="4464304"/>
            <a:ext cx="0" cy="95300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nput_Example">
            <a:hlinkClick r:id="" action="ppaction://media"/>
            <a:extLst>
              <a:ext uri="{FF2B5EF4-FFF2-40B4-BE49-F238E27FC236}">
                <a16:creationId xmlns:a16="http://schemas.microsoft.com/office/drawing/2014/main" id="{108FF2D4-190C-5C71-F532-E532E5C96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7472" y="4359325"/>
            <a:ext cx="609600" cy="609600"/>
          </a:xfrm>
          <a:prstGeom prst="rect">
            <a:avLst/>
          </a:prstGeom>
        </p:spPr>
      </p:pic>
      <p:pic>
        <p:nvPicPr>
          <p:cNvPr id="11" name="Ref_Example">
            <a:hlinkClick r:id="" action="ppaction://media"/>
            <a:extLst>
              <a:ext uri="{FF2B5EF4-FFF2-40B4-BE49-F238E27FC236}">
                <a16:creationId xmlns:a16="http://schemas.microsoft.com/office/drawing/2014/main" id="{3490068D-B302-31EB-930D-CB85A6C5F3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38611" y="5856916"/>
            <a:ext cx="609600" cy="609600"/>
          </a:xfrm>
          <a:prstGeom prst="rect">
            <a:avLst/>
          </a:prstGeom>
        </p:spPr>
      </p:pic>
      <p:pic>
        <p:nvPicPr>
          <p:cNvPr id="17" name="Output_Example">
            <a:hlinkClick r:id="" action="ppaction://media"/>
            <a:extLst>
              <a:ext uri="{FF2B5EF4-FFF2-40B4-BE49-F238E27FC236}">
                <a16:creationId xmlns:a16="http://schemas.microsoft.com/office/drawing/2014/main" id="{82CD9036-3F3B-8419-A64E-93F150008E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7440" y="4359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406048" y="51376"/>
            <a:ext cx="6380988" cy="104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High Expressivity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25C5F2-9583-A950-14BB-CFB92BA46101}"/>
              </a:ext>
            </a:extLst>
          </p:cNvPr>
          <p:cNvSpPr txBox="1">
            <a:spLocks/>
          </p:cNvSpPr>
          <p:nvPr/>
        </p:nvSpPr>
        <p:spPr>
          <a:xfrm>
            <a:off x="502920" y="5110110"/>
            <a:ext cx="3634971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E0B7C8-0534-D43D-837E-F5A7FF972056}"/>
                  </a:ext>
                </a:extLst>
              </p:cNvPr>
              <p:cNvSpPr/>
              <p:nvPr/>
            </p:nvSpPr>
            <p:spPr>
              <a:xfrm>
                <a:off x="205768" y="1896087"/>
                <a:ext cx="3285578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Gain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E0B7C8-0534-D43D-837E-F5A7FF972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8" y="1896087"/>
                <a:ext cx="3285578" cy="649224"/>
              </a:xfrm>
              <a:prstGeom prst="rect">
                <a:avLst/>
              </a:prstGeom>
              <a:blipFill>
                <a:blip r:embed="rId2"/>
                <a:stretch>
                  <a:fillRect l="-91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D9C231-4B97-288C-CC4F-9CF2D0C25741}"/>
                  </a:ext>
                </a:extLst>
              </p:cNvPr>
              <p:cNvSpPr/>
              <p:nvPr/>
            </p:nvSpPr>
            <p:spPr>
              <a:xfrm>
                <a:off x="205768" y="4785498"/>
                <a:ext cx="3285578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Saturation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D9C231-4B97-288C-CC4F-9CF2D0C25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8" y="4785498"/>
                <a:ext cx="3285578" cy="649224"/>
              </a:xfrm>
              <a:prstGeom prst="rect">
                <a:avLst/>
              </a:prstGeom>
              <a:blipFill>
                <a:blip r:embed="rId3"/>
                <a:stretch>
                  <a:fillRect l="-91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940BD-DF96-3C7D-5C17-461C9AB415BD}"/>
                  </a:ext>
                </a:extLst>
              </p:cNvPr>
              <p:cNvSpPr/>
              <p:nvPr/>
            </p:nvSpPr>
            <p:spPr>
              <a:xfrm>
                <a:off x="6196732" y="4785498"/>
                <a:ext cx="3386326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Overdrive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940BD-DF96-3C7D-5C17-461C9AB41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4785498"/>
                <a:ext cx="3386326" cy="649224"/>
              </a:xfrm>
              <a:prstGeom prst="rect">
                <a:avLst/>
              </a:prstGeom>
              <a:blipFill>
                <a:blip r:embed="rId4"/>
                <a:stretch>
                  <a:fillRect l="-8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A5BE27A-4674-1105-5FFB-C391FDE0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575" y="1288208"/>
            <a:ext cx="1900844" cy="18649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751C45-83DE-45F4-502C-F51967EA8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229" y="1252561"/>
            <a:ext cx="1936275" cy="1936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166B9C-E0EA-F828-190A-370FAA637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575" y="4149822"/>
            <a:ext cx="1900844" cy="1905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CB0A39-77D2-1082-624C-AE6AB13B3FB3}"/>
                  </a:ext>
                </a:extLst>
              </p:cNvPr>
              <p:cNvSpPr/>
              <p:nvPr/>
            </p:nvSpPr>
            <p:spPr>
              <a:xfrm>
                <a:off x="6196732" y="1896087"/>
                <a:ext cx="3386326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Bit Cruncher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⌊"/>
                            <m:endChr m:val="⌋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CB0A39-77D2-1082-624C-AE6AB13B3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1896087"/>
                <a:ext cx="3386326" cy="649224"/>
              </a:xfrm>
              <a:prstGeom prst="rect">
                <a:avLst/>
              </a:prstGeom>
              <a:blipFill>
                <a:blip r:embed="rId8"/>
                <a:stretch>
                  <a:fillRect l="-8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7856D2-CF94-1F76-4D32-62973C4C0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6228" y="4149822"/>
            <a:ext cx="1936275" cy="1920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1AE272-E5C6-E362-74D0-21E235010C4C}"/>
              </a:ext>
            </a:extLst>
          </p:cNvPr>
          <p:cNvCxnSpPr/>
          <p:nvPr/>
        </p:nvCxnSpPr>
        <p:spPr>
          <a:xfrm>
            <a:off x="5948219" y="1064651"/>
            <a:ext cx="0" cy="5483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3B1CF1-7D7C-0E65-1F73-5D620C698168}"/>
              </a:ext>
            </a:extLst>
          </p:cNvPr>
          <p:cNvCxnSpPr>
            <a:cxnSpLocks/>
          </p:cNvCxnSpPr>
          <p:nvPr/>
        </p:nvCxnSpPr>
        <p:spPr>
          <a:xfrm>
            <a:off x="295564" y="3602182"/>
            <a:ext cx="11499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9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762000" y="187452"/>
            <a:ext cx="10896600" cy="104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" panose="020B0604020202020204" pitchFamily="2" charset="0"/>
              </a:rPr>
              <a:t>FL-Studio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r>
              <a:rPr lang="en-US" b="1" dirty="0">
                <a:latin typeface="Helvetica" panose="020B0604020202020204" pitchFamily="2" charset="0"/>
              </a:rPr>
              <a:t> Dataset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25C5F2-9583-A950-14BB-CFB92BA46101}"/>
              </a:ext>
            </a:extLst>
          </p:cNvPr>
          <p:cNvSpPr txBox="1">
            <a:spLocks/>
          </p:cNvSpPr>
          <p:nvPr/>
        </p:nvSpPr>
        <p:spPr>
          <a:xfrm>
            <a:off x="502920" y="5110110"/>
            <a:ext cx="3634971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73CA5-2F60-43F6-EFA5-9FE4451A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8" y="2276856"/>
            <a:ext cx="11010372" cy="401465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7CAE49-FC4F-967A-A3FE-4DC7737B4B24}"/>
              </a:ext>
            </a:extLst>
          </p:cNvPr>
          <p:cNvSpPr txBox="1">
            <a:spLocks/>
          </p:cNvSpPr>
          <p:nvPr/>
        </p:nvSpPr>
        <p:spPr>
          <a:xfrm>
            <a:off x="595386" y="1230906"/>
            <a:ext cx="11229828" cy="908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Objective: Get a Low number of parameter, high expressiveness , differentiable </a:t>
            </a:r>
            <a:r>
              <a:rPr lang="en-US" dirty="0" err="1"/>
              <a:t>WaveShaper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6033517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0 – Using MLPs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7C1F4D-7139-7F39-833B-E20AAFA1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12"/>
          <a:stretch/>
        </p:blipFill>
        <p:spPr>
          <a:xfrm>
            <a:off x="6169891" y="839141"/>
            <a:ext cx="5858026" cy="5870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1E682B-99A5-5F4D-B38F-F4F95F4A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8" b="33962"/>
          <a:stretch/>
        </p:blipFill>
        <p:spPr>
          <a:xfrm>
            <a:off x="237974" y="839141"/>
            <a:ext cx="5858026" cy="57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7317371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1 – Using Linear 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C773B-5757-27BF-9750-09CEC8C8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2" b="33334"/>
          <a:stretch/>
        </p:blipFill>
        <p:spPr>
          <a:xfrm>
            <a:off x="237973" y="954647"/>
            <a:ext cx="5735443" cy="573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83FC6-D0EF-5787-2C16-BA726AD77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77"/>
          <a:stretch/>
        </p:blipFill>
        <p:spPr>
          <a:xfrm>
            <a:off x="6074762" y="844827"/>
            <a:ext cx="5756681" cy="58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3" y="153618"/>
            <a:ext cx="9442739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2 – Using Parametrized 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4A44-7613-51F0-4D75-9949F71F4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" t="33345" r="15" b="33421"/>
          <a:stretch/>
        </p:blipFill>
        <p:spPr>
          <a:xfrm>
            <a:off x="195325" y="907702"/>
            <a:ext cx="5781146" cy="5796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9E5B3-9B66-9B2D-2590-8462E5AAB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64"/>
          <a:stretch/>
        </p:blipFill>
        <p:spPr>
          <a:xfrm>
            <a:off x="5976471" y="907703"/>
            <a:ext cx="5781146" cy="57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11667699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3 – X and Y positions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05FC9-90E2-7ACC-7886-8B5AA450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8" b="33382"/>
          <a:stretch/>
        </p:blipFill>
        <p:spPr>
          <a:xfrm>
            <a:off x="237974" y="1000049"/>
            <a:ext cx="5705626" cy="570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8254-7486-1EF9-9D9E-BB3DF72A8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18"/>
          <a:stretch/>
        </p:blipFill>
        <p:spPr>
          <a:xfrm>
            <a:off x="5943600" y="958483"/>
            <a:ext cx="5705626" cy="57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143606" y="102423"/>
            <a:ext cx="11457432" cy="104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endParaRPr lang="en-US" b="1" dirty="0">
              <a:latin typeface="Helvetica" panose="020B060402020202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156BC-65A1-85F4-1284-F4BF3809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" y="1868557"/>
            <a:ext cx="5773667" cy="371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E877B-CF6F-ACF2-8FB4-CD88A642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719" y="1868557"/>
            <a:ext cx="5835089" cy="3719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48860-99DB-178E-37D6-AF53ADBBAA7E}"/>
              </a:ext>
            </a:extLst>
          </p:cNvPr>
          <p:cNvSpPr txBox="1"/>
          <p:nvPr/>
        </p:nvSpPr>
        <p:spPr>
          <a:xfrm>
            <a:off x="5426853" y="2100838"/>
            <a:ext cx="930059" cy="48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50" dirty="0"/>
              <a:t>Interpol XY</a:t>
            </a:r>
          </a:p>
          <a:p>
            <a:r>
              <a:rPr lang="fr-FR" sz="850" dirty="0"/>
              <a:t>Interpol Y</a:t>
            </a:r>
          </a:p>
          <a:p>
            <a:r>
              <a:rPr lang="fr-FR" sz="850" dirty="0" err="1"/>
              <a:t>Linear</a:t>
            </a:r>
            <a:r>
              <a:rPr lang="fr-FR" sz="850" dirty="0"/>
              <a:t>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E1A1-C947-F6EA-FD57-A7EFFD20E07C}"/>
              </a:ext>
            </a:extLst>
          </p:cNvPr>
          <p:cNvSpPr txBox="1"/>
          <p:nvPr/>
        </p:nvSpPr>
        <p:spPr>
          <a:xfrm>
            <a:off x="11524059" y="2100838"/>
            <a:ext cx="735377" cy="48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50" dirty="0"/>
              <a:t>Interpol XY</a:t>
            </a:r>
          </a:p>
          <a:p>
            <a:r>
              <a:rPr lang="fr-FR" sz="850" dirty="0"/>
              <a:t>Interpol Y</a:t>
            </a:r>
          </a:p>
          <a:p>
            <a:r>
              <a:rPr lang="fr-FR" sz="850" dirty="0" err="1"/>
              <a:t>Linear</a:t>
            </a:r>
            <a:r>
              <a:rPr lang="fr-FR" sz="850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55648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183025" y="194864"/>
            <a:ext cx="3521455" cy="85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3916-6A21-68E8-B095-773EF1A26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16" t="16894" r="43261" b="56917"/>
          <a:stretch/>
        </p:blipFill>
        <p:spPr>
          <a:xfrm>
            <a:off x="4187252" y="2387581"/>
            <a:ext cx="1395117" cy="11051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7ABF0-EC45-D1C6-4A09-1CD94C27F1AA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2807854" y="2940141"/>
            <a:ext cx="137939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66D2D7-2169-D7EC-19C6-7D485ABE2478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5582369" y="2938684"/>
            <a:ext cx="858386" cy="14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26BAE-5744-9DAF-A214-D422B225F98E}"/>
              </a:ext>
            </a:extLst>
          </p:cNvPr>
          <p:cNvSpPr txBox="1"/>
          <p:nvPr/>
        </p:nvSpPr>
        <p:spPr>
          <a:xfrm>
            <a:off x="4528654" y="1979673"/>
            <a:ext cx="7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PEQ</a:t>
            </a:r>
            <a:endParaRPr lang="fr-FR" b="1" dirty="0">
              <a:latin typeface="Helvetica" panose="020B06040202020202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7279-E803-E82E-EB1F-D9B3529C82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367" t="86484" r="15821"/>
          <a:stretch/>
        </p:blipFill>
        <p:spPr>
          <a:xfrm>
            <a:off x="3570455" y="6114807"/>
            <a:ext cx="5460137" cy="736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8EA3F-ECD5-2B9A-BDE0-53D20CE6A52C}"/>
              </a:ext>
            </a:extLst>
          </p:cNvPr>
          <p:cNvCxnSpPr>
            <a:cxnSpLocks/>
          </p:cNvCxnSpPr>
          <p:nvPr/>
        </p:nvCxnSpPr>
        <p:spPr>
          <a:xfrm flipH="1">
            <a:off x="7824424" y="3158841"/>
            <a:ext cx="139233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8681F-B58F-C23B-7837-6306B19313A1}"/>
              </a:ext>
            </a:extLst>
          </p:cNvPr>
          <p:cNvCxnSpPr>
            <a:cxnSpLocks/>
          </p:cNvCxnSpPr>
          <p:nvPr/>
        </p:nvCxnSpPr>
        <p:spPr>
          <a:xfrm>
            <a:off x="4652635" y="3499397"/>
            <a:ext cx="0" cy="88700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74F72-4A2B-3A3A-FF67-4725D7C3B4DD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>
            <a:off x="4884811" y="3492701"/>
            <a:ext cx="3" cy="88555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6664F-5ED1-2DE8-838E-2D4D0850AEA3}"/>
              </a:ext>
            </a:extLst>
          </p:cNvPr>
          <p:cNvSpPr/>
          <p:nvPr/>
        </p:nvSpPr>
        <p:spPr>
          <a:xfrm>
            <a:off x="543973" y="2451283"/>
            <a:ext cx="2263881" cy="97771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/>
              <p:nvPr/>
            </p:nvSpPr>
            <p:spPr>
              <a:xfrm>
                <a:off x="577501" y="2492668"/>
                <a:ext cx="2200995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Input Sound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1" y="2492668"/>
                <a:ext cx="2200995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6,700+ Sound Wave Stock Videos - iStock">
            <a:extLst>
              <a:ext uri="{FF2B5EF4-FFF2-40B4-BE49-F238E27FC236}">
                <a16:creationId xmlns:a16="http://schemas.microsoft.com/office/drawing/2014/main" id="{8EECBFE4-A32A-8CAA-BBCC-16079A694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439129" y="2876229"/>
            <a:ext cx="1140300" cy="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75309-4F33-0FD8-F736-6C29B199EF13}"/>
              </a:ext>
            </a:extLst>
          </p:cNvPr>
          <p:cNvSpPr/>
          <p:nvPr/>
        </p:nvSpPr>
        <p:spPr>
          <a:xfrm>
            <a:off x="9228206" y="2450128"/>
            <a:ext cx="2221979" cy="97771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/>
              <p:nvPr/>
            </p:nvSpPr>
            <p:spPr>
              <a:xfrm>
                <a:off x="9265322" y="2491513"/>
                <a:ext cx="2165079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Output Sound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322" y="2491513"/>
                <a:ext cx="2165079" cy="369332"/>
              </a:xfrm>
              <a:prstGeom prst="rect">
                <a:avLst/>
              </a:prstGeom>
              <a:blipFill>
                <a:blip r:embed="rId12"/>
                <a:stretch>
                  <a:fillRect t="-8333" r="-3380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6,700+ Sound Wave Stock Videos - iStock">
            <a:extLst>
              <a:ext uri="{FF2B5EF4-FFF2-40B4-BE49-F238E27FC236}">
                <a16:creationId xmlns:a16="http://schemas.microsoft.com/office/drawing/2014/main" id="{67C3609B-3A4B-2153-0D6D-6CD0EFA1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0102474" y="2876229"/>
            <a:ext cx="1140300" cy="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/>
              <p:nvPr/>
            </p:nvSpPr>
            <p:spPr>
              <a:xfrm>
                <a:off x="4187258" y="4378251"/>
                <a:ext cx="1395111" cy="535303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0" dirty="0">
                    <a:solidFill>
                      <a:schemeClr val="tx1"/>
                    </a:solidFill>
                  </a:rPr>
                  <a:t>PEQ Parameters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258" y="4378251"/>
                <a:ext cx="1395111" cy="535303"/>
              </a:xfrm>
              <a:prstGeom prst="roundRect">
                <a:avLst>
                  <a:gd name="adj" fmla="val 45653"/>
                </a:avLst>
              </a:prstGeom>
              <a:blipFill>
                <a:blip r:embed="rId13"/>
                <a:stretch>
                  <a:fillRect b="-412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89436CD6-A99E-6B12-7EB1-96D8CF6ADE96}"/>
              </a:ext>
            </a:extLst>
          </p:cNvPr>
          <p:cNvSpPr/>
          <p:nvPr/>
        </p:nvSpPr>
        <p:spPr>
          <a:xfrm>
            <a:off x="9406031" y="3906437"/>
            <a:ext cx="1883660" cy="77111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Time/Frequency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2A243-9FCC-6843-F3B8-52221BB9B615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10339196" y="3427845"/>
            <a:ext cx="8665" cy="4785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6598B7-7DED-5ADE-7E04-6BF50738DE8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347861" y="4677549"/>
            <a:ext cx="0" cy="391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3DD8F9-645B-AFCA-4176-1D3AE62426AF}"/>
              </a:ext>
            </a:extLst>
          </p:cNvPr>
          <p:cNvSpPr/>
          <p:nvPr/>
        </p:nvSpPr>
        <p:spPr>
          <a:xfrm>
            <a:off x="8928730" y="5110252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/>
              <p:nvPr/>
            </p:nvSpPr>
            <p:spPr>
              <a:xfrm>
                <a:off x="8964108" y="5129672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err="1"/>
                  <a:t>Gound</a:t>
                </a:r>
                <a:r>
                  <a:rPr lang="fr-FR" dirty="0"/>
                  <a:t>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108" y="5129672"/>
                <a:ext cx="2494756" cy="369332"/>
              </a:xfrm>
              <a:prstGeom prst="rect">
                <a:avLst/>
              </a:prstGeom>
              <a:blipFill>
                <a:blip r:embed="rId1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6,700+ Sound Wave Stock Videos - iStock">
            <a:extLst>
              <a:ext uri="{FF2B5EF4-FFF2-40B4-BE49-F238E27FC236}">
                <a16:creationId xmlns:a16="http://schemas.microsoft.com/office/drawing/2014/main" id="{E1EE2703-135D-8D26-8A3F-416CD81B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0015856" y="5593299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C0DBED-A29A-3BDE-9C8E-2383FDB9106E}"/>
              </a:ext>
            </a:extLst>
          </p:cNvPr>
          <p:cNvCxnSpPr>
            <a:cxnSpLocks/>
          </p:cNvCxnSpPr>
          <p:nvPr/>
        </p:nvCxnSpPr>
        <p:spPr>
          <a:xfrm flipV="1">
            <a:off x="10102474" y="3427845"/>
            <a:ext cx="0" cy="47859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luck_Out_Hat">
            <a:hlinkClick r:id="" action="ppaction://media"/>
            <a:extLst>
              <a:ext uri="{FF2B5EF4-FFF2-40B4-BE49-F238E27FC236}">
                <a16:creationId xmlns:a16="http://schemas.microsoft.com/office/drawing/2014/main" id="{9EB65406-6BBD-13D7-0E53-87ED90F70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355741" y="2868822"/>
            <a:ext cx="539323" cy="539323"/>
          </a:xfrm>
          <a:prstGeom prst="rect">
            <a:avLst/>
          </a:prstGeom>
        </p:spPr>
      </p:pic>
      <p:pic>
        <p:nvPicPr>
          <p:cNvPr id="9" name="Pluck_Out">
            <a:hlinkClick r:id="" action="ppaction://media"/>
            <a:extLst>
              <a:ext uri="{FF2B5EF4-FFF2-40B4-BE49-F238E27FC236}">
                <a16:creationId xmlns:a16="http://schemas.microsoft.com/office/drawing/2014/main" id="{5692979D-499C-EBCB-41AF-EFE8A96E14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60577" y="5552388"/>
            <a:ext cx="609600" cy="609600"/>
          </a:xfrm>
          <a:prstGeom prst="rect">
            <a:avLst/>
          </a:prstGeom>
        </p:spPr>
      </p:pic>
      <p:pic>
        <p:nvPicPr>
          <p:cNvPr id="11" name="Pluck_In">
            <a:hlinkClick r:id="" action="ppaction://media"/>
            <a:extLst>
              <a:ext uri="{FF2B5EF4-FFF2-40B4-BE49-F238E27FC236}">
                <a16:creationId xmlns:a16="http://schemas.microsoft.com/office/drawing/2014/main" id="{149E8F8F-50C9-402C-26C1-5189C00398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3359" y="2892477"/>
            <a:ext cx="539323" cy="539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A96D5-F4EC-47C2-C6AA-8DDB9CEC219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9502" t="22994" b="67892"/>
          <a:stretch/>
        </p:blipFill>
        <p:spPr>
          <a:xfrm>
            <a:off x="8378970" y="357491"/>
            <a:ext cx="1675576" cy="1510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5199F-19B1-16B7-A1E4-84D3EA9CA0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16" t="16894" r="43261" b="56917"/>
          <a:stretch/>
        </p:blipFill>
        <p:spPr>
          <a:xfrm>
            <a:off x="6440755" y="2386124"/>
            <a:ext cx="1395117" cy="11051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F3EDDC-8577-A709-2FDD-2E4EBEA47440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flipH="1">
            <a:off x="7126869" y="3491244"/>
            <a:ext cx="11445" cy="90542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A0CD993-56F7-A9D3-9C18-835CF92C12CC}"/>
                  </a:ext>
                </a:extLst>
              </p:cNvPr>
              <p:cNvSpPr/>
              <p:nvPr/>
            </p:nvSpPr>
            <p:spPr>
              <a:xfrm>
                <a:off x="6429313" y="4396665"/>
                <a:ext cx="1395111" cy="511437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0" dirty="0" err="1">
                    <a:solidFill>
                      <a:schemeClr val="tx1"/>
                    </a:solidFill>
                  </a:rPr>
                  <a:t>WaveShaper</a:t>
                </a:r>
                <a:r>
                  <a:rPr lang="en-GB" sz="1400" b="0" dirty="0">
                    <a:solidFill>
                      <a:schemeClr val="tx1"/>
                    </a:solidFill>
                  </a:rPr>
                  <a:t> Parameters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A0CD993-56F7-A9D3-9C18-835CF92C1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13" y="4396665"/>
                <a:ext cx="1395111" cy="511437"/>
              </a:xfrm>
              <a:prstGeom prst="roundRect">
                <a:avLst>
                  <a:gd name="adj" fmla="val 45653"/>
                </a:avLst>
              </a:prstGeom>
              <a:blipFill>
                <a:blip r:embed="rId17"/>
                <a:stretch>
                  <a:fillRect b="-645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9DB611D-9D9D-4AAE-C5FE-9EAFF1923A27}"/>
              </a:ext>
            </a:extLst>
          </p:cNvPr>
          <p:cNvSpPr txBox="1"/>
          <p:nvPr/>
        </p:nvSpPr>
        <p:spPr>
          <a:xfrm>
            <a:off x="6311658" y="1983325"/>
            <a:ext cx="165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Wave Shaper</a:t>
            </a:r>
            <a:endParaRPr lang="fr-FR" b="1" dirty="0">
              <a:latin typeface="Helvetica" panose="020B0604020202020204" pitchFamily="2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635A63-9610-1F10-7327-945B349A1D4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7835872" y="2938684"/>
            <a:ext cx="1392334" cy="3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8DC99F-08EF-5E54-8FDD-ECBA54F2C5DA}"/>
              </a:ext>
            </a:extLst>
          </p:cNvPr>
          <p:cNvCxnSpPr>
            <a:cxnSpLocks/>
          </p:cNvCxnSpPr>
          <p:nvPr/>
        </p:nvCxnSpPr>
        <p:spPr>
          <a:xfrm flipH="1">
            <a:off x="5570927" y="3158841"/>
            <a:ext cx="8583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B9AA2D-E78F-0131-D580-1A90C833838D}"/>
              </a:ext>
            </a:extLst>
          </p:cNvPr>
          <p:cNvCxnSpPr>
            <a:cxnSpLocks/>
          </p:cNvCxnSpPr>
          <p:nvPr/>
        </p:nvCxnSpPr>
        <p:spPr>
          <a:xfrm>
            <a:off x="6918036" y="3491244"/>
            <a:ext cx="0" cy="90542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row: Bent 78">
            <a:extLst>
              <a:ext uri="{FF2B5EF4-FFF2-40B4-BE49-F238E27FC236}">
                <a16:creationId xmlns:a16="http://schemas.microsoft.com/office/drawing/2014/main" id="{647FE017-91AC-D3AE-FB20-2FC36848C7C0}"/>
              </a:ext>
            </a:extLst>
          </p:cNvPr>
          <p:cNvSpPr/>
          <p:nvPr/>
        </p:nvSpPr>
        <p:spPr>
          <a:xfrm>
            <a:off x="7126868" y="838538"/>
            <a:ext cx="1071418" cy="1111320"/>
          </a:xfrm>
          <a:prstGeom prst="bentArrow">
            <a:avLst>
              <a:gd name="adj1" fmla="val 4716"/>
              <a:gd name="adj2" fmla="val 13061"/>
              <a:gd name="adj3" fmla="val 22194"/>
              <a:gd name="adj4" fmla="val 77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502920" y="393191"/>
            <a:ext cx="11457432" cy="87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Main Approaches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1814991" y="2072196"/>
            <a:ext cx="6594764" cy="452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Audio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Data-driven : Parameter prediction</a:t>
            </a:r>
          </a:p>
          <a:p>
            <a:endParaRPr lang="en-US" dirty="0"/>
          </a:p>
          <a:p>
            <a:r>
              <a:rPr lang="en-US" dirty="0"/>
              <a:t>Direct transformations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" panose="020B0604020202020204" pitchFamily="2" charset="0"/>
              </a:rPr>
              <a:t>Differentiable Signal Processing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C2EBDD77-97A8-D6D4-6AB1-EDD29280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80" y="2902586"/>
            <a:ext cx="785502" cy="785502"/>
          </a:xfrm>
          <a:prstGeom prst="rect">
            <a:avLst/>
          </a:prstGeom>
        </p:spPr>
      </p:pic>
      <p:pic>
        <p:nvPicPr>
          <p:cNvPr id="9" name="Graphic 8" descr="Ear outline">
            <a:extLst>
              <a:ext uri="{FF2B5EF4-FFF2-40B4-BE49-F238E27FC236}">
                <a16:creationId xmlns:a16="http://schemas.microsoft.com/office/drawing/2014/main" id="{1BA10864-34E1-AA1A-50D5-BFA276763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580" y="1894182"/>
            <a:ext cx="785502" cy="785502"/>
          </a:xfrm>
          <a:prstGeom prst="rect">
            <a:avLst/>
          </a:prstGeom>
        </p:spPr>
      </p:pic>
      <p:pic>
        <p:nvPicPr>
          <p:cNvPr id="11" name="Graphic 10" descr="Network outline">
            <a:extLst>
              <a:ext uri="{FF2B5EF4-FFF2-40B4-BE49-F238E27FC236}">
                <a16:creationId xmlns:a16="http://schemas.microsoft.com/office/drawing/2014/main" id="{06D23C55-160B-B82C-C6B5-1527FF372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580" y="4965031"/>
            <a:ext cx="785502" cy="785502"/>
          </a:xfrm>
          <a:prstGeom prst="rect">
            <a:avLst/>
          </a:prstGeom>
        </p:spPr>
      </p:pic>
      <p:pic>
        <p:nvPicPr>
          <p:cNvPr id="13" name="Graphic 12" descr="Circle with left arrow outline">
            <a:extLst>
              <a:ext uri="{FF2B5EF4-FFF2-40B4-BE49-F238E27FC236}">
                <a16:creationId xmlns:a16="http://schemas.microsoft.com/office/drawing/2014/main" id="{68D920B3-2A62-5BEA-4EC7-2EC5C7899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80" y="3939377"/>
            <a:ext cx="785502" cy="7855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0EEC5BF-4F9F-A4DC-76CC-34EC27032486}"/>
              </a:ext>
            </a:extLst>
          </p:cNvPr>
          <p:cNvSpPr txBox="1">
            <a:spLocks/>
          </p:cNvSpPr>
          <p:nvPr/>
        </p:nvSpPr>
        <p:spPr>
          <a:xfrm>
            <a:off x="4925475" y="2072196"/>
            <a:ext cx="6594764" cy="452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Not automatic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Need data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No interpretability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Tested in the paper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8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861FD-732C-0BE5-714F-8D3FCFF85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" t="6627" r="4869" b="3863"/>
          <a:stretch/>
        </p:blipFill>
        <p:spPr>
          <a:xfrm>
            <a:off x="822960" y="1664208"/>
            <a:ext cx="10405872" cy="4590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9AF1B-EA8E-E35C-9C5F-E27DDC42156E}"/>
              </a:ext>
            </a:extLst>
          </p:cNvPr>
          <p:cNvSpPr txBox="1"/>
          <p:nvPr/>
        </p:nvSpPr>
        <p:spPr>
          <a:xfrm>
            <a:off x="679703" y="750294"/>
            <a:ext cx="8530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/>
              <a:t>DDSP :</a:t>
            </a:r>
            <a:r>
              <a:rPr lang="en-US" sz="3600" b="1" dirty="0">
                <a:solidFill>
                  <a:srgbClr val="00B050"/>
                </a:solidFill>
              </a:rPr>
              <a:t> Automatic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US" sz="3600" b="1" dirty="0">
                <a:solidFill>
                  <a:srgbClr val="00B050"/>
                </a:solidFill>
              </a:rPr>
              <a:t>Interpretable</a:t>
            </a:r>
          </a:p>
        </p:txBody>
      </p:sp>
    </p:spTree>
    <p:extLst>
      <p:ext uri="{BB962C8B-B14F-4D97-AF65-F5344CB8AC3E}">
        <p14:creationId xmlns:p14="http://schemas.microsoft.com/office/powerpoint/2010/main" val="384307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79AF1B-EA8E-E35C-9C5F-E27DDC42156E}"/>
              </a:ext>
            </a:extLst>
          </p:cNvPr>
          <p:cNvSpPr txBox="1"/>
          <p:nvPr/>
        </p:nvSpPr>
        <p:spPr>
          <a:xfrm>
            <a:off x="679703" y="750294"/>
            <a:ext cx="6077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/>
              <a:t>DDSP : </a:t>
            </a:r>
            <a:r>
              <a:rPr lang="en-US" sz="3600" b="1" dirty="0">
                <a:solidFill>
                  <a:srgbClr val="00B050"/>
                </a:solidFill>
              </a:rPr>
              <a:t>Data 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A7DC-9D07-9F1C-F447-A42E9852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798052"/>
            <a:ext cx="11325225" cy="35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502920" y="393191"/>
            <a:ext cx="11181080" cy="983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 Differentiable signal processing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502920" y="1939452"/>
            <a:ext cx="4814685" cy="399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 differentiation (AD)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Numerical Gradient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Neural Proxies (NP)</a:t>
            </a:r>
          </a:p>
        </p:txBody>
      </p:sp>
      <p:pic>
        <p:nvPicPr>
          <p:cNvPr id="5122" name="Picture 2" descr="Getting started with PyTorch. Deep Learning and Artificial ...">
            <a:extLst>
              <a:ext uri="{FF2B5EF4-FFF2-40B4-BE49-F238E27FC236}">
                <a16:creationId xmlns:a16="http://schemas.microsoft.com/office/drawing/2014/main" id="{DD7DB723-8F1E-C237-20BF-CE735D10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13" y="1330247"/>
            <a:ext cx="1273156" cy="8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nsorFlow">
            <a:extLst>
              <a:ext uri="{FF2B5EF4-FFF2-40B4-BE49-F238E27FC236}">
                <a16:creationId xmlns:a16="http://schemas.microsoft.com/office/drawing/2014/main" id="{B8939E6A-3EE5-D3B8-BDB8-5E1022F96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2" t="17797" r="16457" b="17227"/>
          <a:stretch/>
        </p:blipFill>
        <p:spPr bwMode="auto">
          <a:xfrm>
            <a:off x="4960708" y="2157522"/>
            <a:ext cx="1401969" cy="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B8D7D5-77F2-01BB-8848-C115C246FA8A}"/>
                  </a:ext>
                </a:extLst>
              </p:cNvPr>
              <p:cNvSpPr txBox="1"/>
              <p:nvPr/>
            </p:nvSpPr>
            <p:spPr>
              <a:xfrm>
                <a:off x="4394138" y="3429000"/>
                <a:ext cx="4001929" cy="644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sSubSup>
                            <m:sSub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B8D7D5-77F2-01BB-8848-C115C246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38" y="3429000"/>
                <a:ext cx="4001929" cy="644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Neural Network Icon Images – Browse 53,121 Stock Photos, Vectors, and Video  | Adobe Stock">
            <a:extLst>
              <a:ext uri="{FF2B5EF4-FFF2-40B4-BE49-F238E27FC236}">
                <a16:creationId xmlns:a16="http://schemas.microsoft.com/office/drawing/2014/main" id="{06344DC2-63CB-2147-A990-550E9BA1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13" y="4789972"/>
            <a:ext cx="979869" cy="9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6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744" y="175194"/>
            <a:ext cx="11181080" cy="85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 My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3916-6A21-68E8-B095-773EF1A2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6" t="16894" r="43261" b="56917"/>
          <a:stretch/>
        </p:blipFill>
        <p:spPr>
          <a:xfrm>
            <a:off x="4927086" y="1581150"/>
            <a:ext cx="2332748" cy="1847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7ABF0-EC45-D1C6-4A09-1CD94C27F1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453892" y="2505075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66D2D7-2169-D7EC-19C6-7D485ABE24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259834" y="2505075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26BAE-5744-9DAF-A214-D422B225F98E}"/>
              </a:ext>
            </a:extLst>
          </p:cNvPr>
          <p:cNvSpPr txBox="1"/>
          <p:nvPr/>
        </p:nvSpPr>
        <p:spPr>
          <a:xfrm>
            <a:off x="5291325" y="1068537"/>
            <a:ext cx="159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Audio Effect</a:t>
            </a:r>
            <a:endParaRPr lang="fr-FR" b="1" dirty="0">
              <a:latin typeface="Helvetica" panose="020B06040202020202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7279-E803-E82E-EB1F-D9B3529C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7" t="86484" r="15821"/>
          <a:stretch/>
        </p:blipFill>
        <p:spPr>
          <a:xfrm>
            <a:off x="3329865" y="5977442"/>
            <a:ext cx="5460137" cy="736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8EA3F-ECD5-2B9A-BDE0-53D20CE6A52C}"/>
              </a:ext>
            </a:extLst>
          </p:cNvPr>
          <p:cNvCxnSpPr>
            <a:cxnSpLocks/>
          </p:cNvCxnSpPr>
          <p:nvPr/>
        </p:nvCxnSpPr>
        <p:spPr>
          <a:xfrm flipH="1">
            <a:off x="7259834" y="2792777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8681F-B58F-C23B-7837-6306B19313A1}"/>
              </a:ext>
            </a:extLst>
          </p:cNvPr>
          <p:cNvCxnSpPr>
            <a:cxnSpLocks/>
          </p:cNvCxnSpPr>
          <p:nvPr/>
        </p:nvCxnSpPr>
        <p:spPr>
          <a:xfrm>
            <a:off x="5834888" y="3428999"/>
            <a:ext cx="0" cy="66062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74F72-4A2B-3A3A-FF67-4725D7C3B4D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090920" y="3429000"/>
            <a:ext cx="2540" cy="660623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6664F-5ED1-2DE8-838E-2D4D0850AEA3}"/>
              </a:ext>
            </a:extLst>
          </p:cNvPr>
          <p:cNvSpPr/>
          <p:nvPr/>
        </p:nvSpPr>
        <p:spPr>
          <a:xfrm>
            <a:off x="893572" y="1952515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/>
              <p:nvPr/>
            </p:nvSpPr>
            <p:spPr>
              <a:xfrm>
                <a:off x="927100" y="1993900"/>
                <a:ext cx="2489200" cy="3756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Input Sound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1993900"/>
                <a:ext cx="2489200" cy="375681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6,700+ Sound Wave Stock Videos - iStock">
            <a:extLst>
              <a:ext uri="{FF2B5EF4-FFF2-40B4-BE49-F238E27FC236}">
                <a16:creationId xmlns:a16="http://schemas.microsoft.com/office/drawing/2014/main" id="{8EECBFE4-A32A-8CAA-BBCC-16079A694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980698" y="2435562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75309-4F33-0FD8-F736-6C29B199EF13}"/>
              </a:ext>
            </a:extLst>
          </p:cNvPr>
          <p:cNvSpPr/>
          <p:nvPr/>
        </p:nvSpPr>
        <p:spPr>
          <a:xfrm>
            <a:off x="8733028" y="1952515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/>
              <p:nvPr/>
            </p:nvSpPr>
            <p:spPr>
              <a:xfrm>
                <a:off x="8770144" y="1993900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Output Sound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144" y="1993900"/>
                <a:ext cx="2494756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6,700+ Sound Wave Stock Videos - iStock">
            <a:extLst>
              <a:ext uri="{FF2B5EF4-FFF2-40B4-BE49-F238E27FC236}">
                <a16:creationId xmlns:a16="http://schemas.microsoft.com/office/drawing/2014/main" id="{67C3609B-3A4B-2153-0D6D-6CD0EFA1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9820154" y="2435562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/>
              <p:nvPr/>
            </p:nvSpPr>
            <p:spPr>
              <a:xfrm>
                <a:off x="5118104" y="4113078"/>
                <a:ext cx="1883660" cy="637309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0" dirty="0">
                    <a:solidFill>
                      <a:schemeClr val="tx1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04" y="4113078"/>
                <a:ext cx="1883660" cy="637309"/>
              </a:xfrm>
              <a:prstGeom prst="roundRect">
                <a:avLst>
                  <a:gd name="adj" fmla="val 45653"/>
                </a:avLst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89436CD6-A99E-6B12-7EB1-96D8CF6ADE96}"/>
              </a:ext>
            </a:extLst>
          </p:cNvPr>
          <p:cNvSpPr/>
          <p:nvPr/>
        </p:nvSpPr>
        <p:spPr>
          <a:xfrm>
            <a:off x="9071358" y="3428999"/>
            <a:ext cx="1883660" cy="77111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Time/Frequency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2A243-9FCC-6843-F3B8-52221BB9B615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10013188" y="3057635"/>
            <a:ext cx="0" cy="3713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6598B7-7DED-5ADE-7E04-6BF50738DE8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013188" y="4200111"/>
            <a:ext cx="0" cy="391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3DD8F9-645B-AFCA-4176-1D3AE62426AF}"/>
              </a:ext>
            </a:extLst>
          </p:cNvPr>
          <p:cNvSpPr/>
          <p:nvPr/>
        </p:nvSpPr>
        <p:spPr>
          <a:xfrm>
            <a:off x="8734766" y="4611484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/>
              <p:nvPr/>
            </p:nvSpPr>
            <p:spPr>
              <a:xfrm>
                <a:off x="8770144" y="4630904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err="1"/>
                  <a:t>Gound</a:t>
                </a:r>
                <a:r>
                  <a:rPr lang="fr-FR" dirty="0"/>
                  <a:t>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144" y="4630904"/>
                <a:ext cx="2494756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6,700+ Sound Wave Stock Videos - iStock">
            <a:extLst>
              <a:ext uri="{FF2B5EF4-FFF2-40B4-BE49-F238E27FC236}">
                <a16:creationId xmlns:a16="http://schemas.microsoft.com/office/drawing/2014/main" id="{E1EE2703-135D-8D26-8A3F-416CD81B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9821892" y="5094531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C0DBED-A29A-3BDE-9C8E-2383FDB9106E}"/>
              </a:ext>
            </a:extLst>
          </p:cNvPr>
          <p:cNvCxnSpPr>
            <a:cxnSpLocks/>
          </p:cNvCxnSpPr>
          <p:nvPr/>
        </p:nvCxnSpPr>
        <p:spPr>
          <a:xfrm flipV="1">
            <a:off x="9820154" y="3057635"/>
            <a:ext cx="0" cy="34621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1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67284" y="187451"/>
            <a:ext cx="6380988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Parametric </a:t>
            </a:r>
            <a:r>
              <a:rPr lang="en-US" b="1" dirty="0" err="1">
                <a:latin typeface="Helvetica" panose="020B0604020202020204" pitchFamily="2" charset="0"/>
              </a:rPr>
              <a:t>EQualizer</a:t>
            </a:r>
            <a:endParaRPr lang="en-US" b="1" dirty="0">
              <a:latin typeface="Helvetica" panose="020B06040202020202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367284" y="1689298"/>
            <a:ext cx="5119116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Biquad</a:t>
            </a:r>
            <a:r>
              <a:rPr lang="en-US" dirty="0"/>
              <a:t> IIR Filter cascade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/>
              <p:nvPr/>
            </p:nvSpPr>
            <p:spPr>
              <a:xfrm>
                <a:off x="667234" y="2650988"/>
                <a:ext cx="6181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spc="-15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 spc="-15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i="1" spc="-15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1" spc="-15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i="1" spc="-150">
                          <a:latin typeface="Cambria Math" panose="02040503050406030204" pitchFamily="18" charset="0"/>
                        </a:rPr>
                        <m:t>–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 spc="-15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fr-FR" spc="-1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4" y="2650988"/>
                <a:ext cx="6181344" cy="276999"/>
              </a:xfrm>
              <a:prstGeom prst="rect">
                <a:avLst/>
              </a:prstGeom>
              <a:blipFill>
                <a:blip r:embed="rId2"/>
                <a:stretch>
                  <a:fillRect l="-138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0F5A125-8CE1-93E1-180B-8FE2AFAB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112" y="321188"/>
            <a:ext cx="4095456" cy="206518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DE7A33-45ED-E468-7E86-618CA5A3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650988"/>
            <a:ext cx="3810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8EBD7-345E-8077-CFA3-A826BA45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01" b="33401"/>
          <a:stretch/>
        </p:blipFill>
        <p:spPr>
          <a:xfrm>
            <a:off x="367284" y="5052916"/>
            <a:ext cx="4989577" cy="1656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EF3B5-E50C-AA21-13DC-182DE34E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22"/>
          <a:stretch/>
        </p:blipFill>
        <p:spPr>
          <a:xfrm>
            <a:off x="5781964" y="4809596"/>
            <a:ext cx="5917646" cy="184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9C8A3F-E473-1C01-C5D2-9BCE227A65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0" t="67205" b="445"/>
          <a:stretch/>
        </p:blipFill>
        <p:spPr>
          <a:xfrm>
            <a:off x="367284" y="3377283"/>
            <a:ext cx="4989577" cy="16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67284" y="187451"/>
            <a:ext cx="6380988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Parametric </a:t>
            </a:r>
            <a:r>
              <a:rPr lang="en-US" b="1" dirty="0" err="1">
                <a:latin typeface="Helvetica" panose="020B0604020202020204" pitchFamily="2" charset="0"/>
              </a:rPr>
              <a:t>EQualizer</a:t>
            </a:r>
            <a:endParaRPr lang="en-US" b="1" dirty="0">
              <a:latin typeface="Helvetica" panose="020B06040202020202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502920" y="2048256"/>
            <a:ext cx="9144000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Biquad</a:t>
            </a:r>
            <a:r>
              <a:rPr lang="en-US" dirty="0"/>
              <a:t> FIR Approximation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5A125-8CE1-93E1-180B-8FE2AFAB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96" y="337907"/>
            <a:ext cx="4156087" cy="20957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C6E6F-9A67-9789-3A77-526D8E0B9955}"/>
                  </a:ext>
                </a:extLst>
              </p:cNvPr>
              <p:cNvSpPr txBox="1"/>
              <p:nvPr/>
            </p:nvSpPr>
            <p:spPr>
              <a:xfrm>
                <a:off x="691896" y="2562576"/>
                <a:ext cx="5404104" cy="1065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C6E6F-9A67-9789-3A77-526D8E0B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" y="2562576"/>
                <a:ext cx="5404104" cy="1065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69E118E-8B36-5986-3F9F-20FA91A06F24}"/>
              </a:ext>
            </a:extLst>
          </p:cNvPr>
          <p:cNvSpPr/>
          <p:nvPr/>
        </p:nvSpPr>
        <p:spPr>
          <a:xfrm>
            <a:off x="7407696" y="3107233"/>
            <a:ext cx="1024128" cy="6492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Helvetica" panose="020B0604020202020204" pitchFamily="2" charset="0"/>
              </a:rPr>
              <a:t>FFT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8A41B-630A-698D-82B5-AFD3A8C6638F}"/>
              </a:ext>
            </a:extLst>
          </p:cNvPr>
          <p:cNvSpPr/>
          <p:nvPr/>
        </p:nvSpPr>
        <p:spPr>
          <a:xfrm>
            <a:off x="10307222" y="3095318"/>
            <a:ext cx="1024128" cy="6492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Helvetica" panose="020B0604020202020204" pitchFamily="2" charset="0"/>
              </a:rPr>
              <a:t>iFFT</a:t>
            </a:r>
            <a:endParaRPr lang="fr-FR" b="1" dirty="0">
              <a:solidFill>
                <a:schemeClr val="tx1"/>
              </a:solidFill>
              <a:latin typeface="Helvetica" panose="020B06040202020202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A3833B-34C6-E9F8-1F31-BD1EB7494C3B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8431824" y="3419930"/>
            <a:ext cx="1875398" cy="119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8D8EA22-1F98-F9D1-E52A-08455ED8DB4E}"/>
                  </a:ext>
                </a:extLst>
              </p:cNvPr>
              <p:cNvSpPr/>
              <p:nvPr/>
            </p:nvSpPr>
            <p:spPr>
              <a:xfrm>
                <a:off x="8990832" y="3107233"/>
                <a:ext cx="757382" cy="637309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8D8EA22-1F98-F9D1-E52A-08455ED8D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32" y="3107233"/>
                <a:ext cx="757382" cy="637309"/>
              </a:xfrm>
              <a:prstGeom prst="roundRect">
                <a:avLst>
                  <a:gd name="adj" fmla="val 45653"/>
                </a:avLst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D014F1-92F2-37C6-5ECE-FB3A76C21237}"/>
              </a:ext>
            </a:extLst>
          </p:cNvPr>
          <p:cNvCxnSpPr>
            <a:cxnSpLocks/>
          </p:cNvCxnSpPr>
          <p:nvPr/>
        </p:nvCxnSpPr>
        <p:spPr>
          <a:xfrm>
            <a:off x="7084291" y="3425887"/>
            <a:ext cx="32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EA6F40-6218-7DB7-2481-8AB3886FC759}"/>
              </a:ext>
            </a:extLst>
          </p:cNvPr>
          <p:cNvCxnSpPr>
            <a:cxnSpLocks/>
          </p:cNvCxnSpPr>
          <p:nvPr/>
        </p:nvCxnSpPr>
        <p:spPr>
          <a:xfrm>
            <a:off x="11331350" y="3432937"/>
            <a:ext cx="32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9A6A7-5FC9-FCE7-9661-3916F0426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338"/>
          <a:stretch/>
        </p:blipFill>
        <p:spPr>
          <a:xfrm>
            <a:off x="5809673" y="4708638"/>
            <a:ext cx="6116782" cy="199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28920-4B69-80B7-6A43-84EC10279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64" b="34074"/>
          <a:stretch/>
        </p:blipFill>
        <p:spPr>
          <a:xfrm>
            <a:off x="217592" y="5225099"/>
            <a:ext cx="4857328" cy="1586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FC4FDC-1FA2-6D03-CA65-3DE0BBFFB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8" t="66766"/>
          <a:stretch/>
        </p:blipFill>
        <p:spPr>
          <a:xfrm>
            <a:off x="367284" y="3584547"/>
            <a:ext cx="4707636" cy="1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48995" y="48951"/>
            <a:ext cx="9811189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endParaRPr lang="en-US" b="1" dirty="0">
              <a:latin typeface="Helvetica" panose="020B060402020202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/>
              <p:nvPr/>
            </p:nvSpPr>
            <p:spPr>
              <a:xfrm>
                <a:off x="3219746" y="1957195"/>
                <a:ext cx="22209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46" y="1957195"/>
                <a:ext cx="2220934" cy="276999"/>
              </a:xfrm>
              <a:prstGeom prst="rect">
                <a:avLst/>
              </a:prstGeom>
              <a:blipFill>
                <a:blip r:embed="rId2"/>
                <a:stretch>
                  <a:fillRect l="-3836" t="-26087" b="-5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E483658-643A-82FC-C2EC-3701710D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41" y="1175521"/>
            <a:ext cx="3553369" cy="4506957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929A2D74-0116-5889-337D-07EDCCB8A365}"/>
              </a:ext>
            </a:extLst>
          </p:cNvPr>
          <p:cNvSpPr txBox="1">
            <a:spLocks/>
          </p:cNvSpPr>
          <p:nvPr/>
        </p:nvSpPr>
        <p:spPr>
          <a:xfrm>
            <a:off x="485690" y="3109952"/>
            <a:ext cx="7167838" cy="202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Simple Operation (Computation Cost)</a:t>
            </a:r>
          </a:p>
          <a:p>
            <a:endParaRPr lang="en-US" sz="2000" dirty="0"/>
          </a:p>
          <a:p>
            <a:r>
              <a:rPr lang="en-US" sz="2000" dirty="0"/>
              <a:t>Nonlinear operation → Big Frequency enhancement</a:t>
            </a:r>
          </a:p>
          <a:p>
            <a:endParaRPr lang="en-US" sz="2000" dirty="0"/>
          </a:p>
          <a:p>
            <a:r>
              <a:rPr lang="en-US" sz="2000" dirty="0"/>
              <a:t>High Expressivity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0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Words>269</Words>
  <Application>Microsoft Office PowerPoint</Application>
  <PresentationFormat>Widescreen</PresentationFormat>
  <Paragraphs>83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Helvetica</vt:lpstr>
      <vt:lpstr>Office Theme</vt:lpstr>
      <vt:lpstr>Style Transfer of Audio Effects with Differenciable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vdsvdsv</dc:title>
  <dc:creator>Siera</dc:creator>
  <cp:lastModifiedBy>Adhemar DESENNEVILLE-GRAVE</cp:lastModifiedBy>
  <cp:revision>11</cp:revision>
  <dcterms:created xsi:type="dcterms:W3CDTF">2024-03-11T11:42:52Z</dcterms:created>
  <dcterms:modified xsi:type="dcterms:W3CDTF">2024-07-01T17:59:43Z</dcterms:modified>
</cp:coreProperties>
</file>